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43" r:id="rId2"/>
    <p:sldId id="342" r:id="rId3"/>
    <p:sldId id="331" r:id="rId4"/>
    <p:sldId id="340" r:id="rId5"/>
    <p:sldId id="341" r:id="rId6"/>
  </p:sldIdLst>
  <p:sldSz cx="9144000" cy="6858000" type="screen4x3"/>
  <p:notesSz cx="677545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3D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2965" autoAdjust="0"/>
  </p:normalViewPr>
  <p:slideViewPr>
    <p:cSldViewPr>
      <p:cViewPr varScale="1">
        <p:scale>
          <a:sx n="69" d="100"/>
          <a:sy n="69" d="100"/>
        </p:scale>
        <p:origin x="67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602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37854" y="0"/>
            <a:ext cx="293602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6D958B-3A6A-40DD-ADBC-D7E6F161B740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3602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37854" y="9408981"/>
            <a:ext cx="293602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DB5A4-D3B3-4F00-AD38-D677D73340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050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602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7854" y="0"/>
            <a:ext cx="293602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5DF9F-7134-45F5-A145-7CB90960576C}" type="datetimeFigureOut">
              <a:rPr lang="en-GB" smtClean="0"/>
              <a:t>09/01/2014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7545" y="4705350"/>
            <a:ext cx="542036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3602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7854" y="9408981"/>
            <a:ext cx="293602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969745-7991-442F-944E-CDD5A440A4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222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Peru – collection permits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299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37" t="3582" r="7156" b="8385"/>
          <a:stretch/>
        </p:blipFill>
        <p:spPr>
          <a:xfrm>
            <a:off x="1905000" y="0"/>
            <a:ext cx="5225142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905000" y="5334000"/>
            <a:ext cx="1905000" cy="129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747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52600" y="1"/>
            <a:ext cx="5951763" cy="6857999"/>
          </a:xfrm>
          <a:prstGeom prst="rect">
            <a:avLst/>
          </a:prstGeom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295400" y="5105400"/>
            <a:ext cx="7175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4000" b="1" dirty="0">
                <a:solidFill>
                  <a:schemeClr val="bg1"/>
                </a:solidFill>
              </a:rPr>
              <a:t>19,232 species</a:t>
            </a:r>
          </a:p>
        </p:txBody>
      </p:sp>
    </p:spTree>
    <p:extLst>
      <p:ext uri="{BB962C8B-B14F-4D97-AF65-F5344CB8AC3E}">
        <p14:creationId xmlns:p14="http://schemas.microsoft.com/office/powerpoint/2010/main" val="342586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PERMITS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en-GB" dirty="0" err="1" smtClean="0">
                <a:solidFill>
                  <a:schemeClr val="bg1"/>
                </a:solidFill>
              </a:rPr>
              <a:t>Ministerio</a:t>
            </a:r>
            <a:r>
              <a:rPr lang="en-GB" dirty="0" smtClean="0">
                <a:solidFill>
                  <a:schemeClr val="bg1"/>
                </a:solidFill>
              </a:rPr>
              <a:t> de </a:t>
            </a:r>
            <a:r>
              <a:rPr lang="en-GB" dirty="0" err="1" smtClean="0">
                <a:solidFill>
                  <a:schemeClr val="bg1"/>
                </a:solidFill>
              </a:rPr>
              <a:t>Agricultura</a:t>
            </a:r>
            <a:r>
              <a:rPr lang="en-GB" dirty="0" smtClean="0">
                <a:solidFill>
                  <a:schemeClr val="bg1"/>
                </a:solidFill>
              </a:rPr>
              <a:t> y </a:t>
            </a:r>
            <a:r>
              <a:rPr lang="en-GB" dirty="0" err="1" smtClean="0">
                <a:solidFill>
                  <a:schemeClr val="bg1"/>
                </a:solidFill>
              </a:rPr>
              <a:t>Riego</a:t>
            </a:r>
            <a:r>
              <a:rPr lang="en-GB" dirty="0" smtClean="0">
                <a:solidFill>
                  <a:schemeClr val="bg1"/>
                </a:solidFill>
              </a:rPr>
              <a:t> (MINAG), </a:t>
            </a:r>
            <a:r>
              <a:rPr lang="es-ES" dirty="0">
                <a:solidFill>
                  <a:schemeClr val="bg1"/>
                </a:solidFill>
              </a:rPr>
              <a:t>Gestión Forestal y de Fauna Silvestre</a:t>
            </a:r>
            <a:r>
              <a:rPr lang="en-GB" dirty="0" smtClean="0">
                <a:solidFill>
                  <a:schemeClr val="bg1"/>
                </a:solidFill>
              </a:rPr>
              <a:t> [old INRENA</a:t>
            </a:r>
            <a:r>
              <a:rPr lang="en-GB">
                <a:solidFill>
                  <a:schemeClr val="bg1"/>
                </a:solidFill>
              </a:rPr>
              <a:t>] http://dgffs.minag.gob.pe/index.php/procedimiento-administrativo</a:t>
            </a:r>
            <a:endParaRPr lang="en-GB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n-GB" dirty="0" smtClean="0">
                <a:solidFill>
                  <a:schemeClr val="bg1"/>
                </a:solidFill>
              </a:rPr>
              <a:t>Need: National counterpart, short(</a:t>
            </a:r>
            <a:r>
              <a:rPr lang="en-GB" dirty="0" err="1" smtClean="0">
                <a:solidFill>
                  <a:schemeClr val="bg1"/>
                </a:solidFill>
              </a:rPr>
              <a:t>ish</a:t>
            </a:r>
            <a:r>
              <a:rPr lang="en-GB" dirty="0" smtClean="0">
                <a:solidFill>
                  <a:schemeClr val="bg1"/>
                </a:solidFill>
              </a:rPr>
              <a:t>) proposal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chemeClr val="bg1"/>
                </a:solidFill>
              </a:rPr>
              <a:t>National herbaria: </a:t>
            </a:r>
          </a:p>
          <a:p>
            <a:pPr lvl="1">
              <a:buFontTx/>
              <a:buChar char="-"/>
            </a:pPr>
            <a:r>
              <a:rPr lang="en-GB" dirty="0" smtClean="0">
                <a:solidFill>
                  <a:schemeClr val="bg1"/>
                </a:solidFill>
              </a:rPr>
              <a:t>LIMA: Universidad de San Marcos (USM), Universidad </a:t>
            </a:r>
            <a:r>
              <a:rPr lang="en-GB" dirty="0" err="1" smtClean="0">
                <a:solidFill>
                  <a:schemeClr val="bg1"/>
                </a:solidFill>
              </a:rPr>
              <a:t>Agraria</a:t>
            </a:r>
            <a:r>
              <a:rPr lang="en-GB" dirty="0" smtClean="0">
                <a:solidFill>
                  <a:schemeClr val="bg1"/>
                </a:solidFill>
              </a:rPr>
              <a:t> La Molina (MOL)</a:t>
            </a:r>
          </a:p>
          <a:p>
            <a:pPr lvl="1">
              <a:buFontTx/>
              <a:buChar char="-"/>
            </a:pPr>
            <a:r>
              <a:rPr lang="en-GB" dirty="0" smtClean="0">
                <a:solidFill>
                  <a:schemeClr val="bg1"/>
                </a:solidFill>
              </a:rPr>
              <a:t>TRUJILLO: Universidad de Trujillo (HUT), Segundo </a:t>
            </a:r>
            <a:r>
              <a:rPr lang="en-GB" dirty="0" err="1" smtClean="0">
                <a:solidFill>
                  <a:schemeClr val="bg1"/>
                </a:solidFill>
              </a:rPr>
              <a:t>Leiva</a:t>
            </a:r>
            <a:r>
              <a:rPr lang="en-GB" dirty="0" smtClean="0">
                <a:solidFill>
                  <a:schemeClr val="bg1"/>
                </a:solidFill>
              </a:rPr>
              <a:t> (HAO)</a:t>
            </a:r>
          </a:p>
          <a:p>
            <a:pPr lvl="1">
              <a:buFontTx/>
              <a:buChar char="-"/>
            </a:pPr>
            <a:r>
              <a:rPr lang="en-GB" dirty="0" smtClean="0">
                <a:solidFill>
                  <a:schemeClr val="bg1"/>
                </a:solidFill>
              </a:rPr>
              <a:t>CAJAMARCA: </a:t>
            </a:r>
            <a:r>
              <a:rPr lang="en-GB" dirty="0" err="1" smtClean="0">
                <a:solidFill>
                  <a:schemeClr val="bg1"/>
                </a:solidFill>
              </a:rPr>
              <a:t>Isidoro</a:t>
            </a:r>
            <a:r>
              <a:rPr lang="en-GB" dirty="0" smtClean="0">
                <a:solidFill>
                  <a:schemeClr val="bg1"/>
                </a:solidFill>
              </a:rPr>
              <a:t> Sanchez Vega (CPUN)</a:t>
            </a:r>
          </a:p>
          <a:p>
            <a:pPr lvl="1">
              <a:buFontTx/>
              <a:buChar char="-"/>
            </a:pPr>
            <a:r>
              <a:rPr lang="en-GB" dirty="0" smtClean="0">
                <a:solidFill>
                  <a:schemeClr val="bg1"/>
                </a:solidFill>
              </a:rPr>
              <a:t>OXAPAMPA: </a:t>
            </a:r>
            <a:r>
              <a:rPr lang="en-GB" dirty="0" err="1" smtClean="0">
                <a:solidFill>
                  <a:schemeClr val="bg1"/>
                </a:solidFill>
              </a:rPr>
              <a:t>Rudolfo</a:t>
            </a:r>
            <a:r>
              <a:rPr lang="en-GB" dirty="0" smtClean="0">
                <a:solidFill>
                  <a:schemeClr val="bg1"/>
                </a:solidFill>
              </a:rPr>
              <a:t> Vasquez, team Missouri (HOXA)</a:t>
            </a:r>
          </a:p>
          <a:p>
            <a:pPr lvl="1">
              <a:buFontTx/>
              <a:buChar char="-"/>
            </a:pPr>
            <a:r>
              <a:rPr lang="en-GB" dirty="0" smtClean="0">
                <a:solidFill>
                  <a:schemeClr val="bg1"/>
                </a:solidFill>
              </a:rPr>
              <a:t>CUSCO: ??? (CUZ)</a:t>
            </a:r>
          </a:p>
          <a:p>
            <a:pPr lvl="1">
              <a:buFontTx/>
              <a:buChar char="-"/>
            </a:pPr>
            <a:r>
              <a:rPr lang="en-GB" dirty="0" smtClean="0">
                <a:solidFill>
                  <a:schemeClr val="bg1"/>
                </a:solidFill>
              </a:rPr>
              <a:t>AREQUIPA: </a:t>
            </a:r>
            <a:r>
              <a:rPr lang="en-GB" dirty="0" err="1" smtClean="0">
                <a:solidFill>
                  <a:schemeClr val="bg1"/>
                </a:solidFill>
              </a:rPr>
              <a:t>Quipuscoa</a:t>
            </a:r>
            <a:r>
              <a:rPr lang="en-GB" dirty="0" smtClean="0">
                <a:solidFill>
                  <a:schemeClr val="bg1"/>
                </a:solidFill>
              </a:rPr>
              <a:t> (HUSA), ??? (AQP)</a:t>
            </a:r>
          </a:p>
          <a:p>
            <a:pPr lvl="1">
              <a:buFontTx/>
              <a:buChar char="-"/>
            </a:pP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392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PERMITS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Application process overview: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Collection permit (research proposal, </a:t>
            </a:r>
            <a:r>
              <a:rPr lang="en-GB" dirty="0" err="1" smtClean="0">
                <a:solidFill>
                  <a:schemeClr val="bg1"/>
                </a:solidFill>
              </a:rPr>
              <a:t>cartas</a:t>
            </a:r>
            <a:r>
              <a:rPr lang="en-GB" dirty="0" smtClean="0">
                <a:solidFill>
                  <a:schemeClr val="bg1"/>
                </a:solidFill>
              </a:rPr>
              <a:t> de </a:t>
            </a:r>
            <a:r>
              <a:rPr lang="en-GB" dirty="0" err="1" smtClean="0">
                <a:solidFill>
                  <a:schemeClr val="bg1"/>
                </a:solidFill>
              </a:rPr>
              <a:t>presentacion</a:t>
            </a:r>
            <a:r>
              <a:rPr lang="en-GB" dirty="0" smtClean="0">
                <a:solidFill>
                  <a:schemeClr val="bg1"/>
                </a:solidFill>
              </a:rPr>
              <a:t> para </a:t>
            </a:r>
            <a:r>
              <a:rPr lang="en-GB" dirty="0" err="1" smtClean="0">
                <a:solidFill>
                  <a:schemeClr val="bg1"/>
                </a:solidFill>
              </a:rPr>
              <a:t>cada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participante</a:t>
            </a:r>
            <a:r>
              <a:rPr lang="en-GB" dirty="0" smtClean="0">
                <a:solidFill>
                  <a:schemeClr val="bg1"/>
                </a:solidFill>
              </a:rPr>
              <a:t>, CV)</a:t>
            </a:r>
          </a:p>
          <a:p>
            <a:pPr marL="1371600" lvl="2" indent="-514350"/>
            <a:r>
              <a:rPr lang="en-GB" dirty="0" smtClean="0">
                <a:solidFill>
                  <a:schemeClr val="bg1"/>
                </a:solidFill>
              </a:rPr>
              <a:t>102 </a:t>
            </a:r>
            <a:r>
              <a:rPr lang="en-GB" dirty="0" err="1" smtClean="0">
                <a:solidFill>
                  <a:schemeClr val="bg1"/>
                </a:solidFill>
              </a:rPr>
              <a:t>nuevos</a:t>
            </a:r>
            <a:r>
              <a:rPr lang="en-GB" dirty="0" smtClean="0">
                <a:solidFill>
                  <a:schemeClr val="bg1"/>
                </a:solidFill>
              </a:rPr>
              <a:t> soles</a:t>
            </a:r>
          </a:p>
          <a:p>
            <a:pPr marL="1371600" lvl="2" indent="-514350"/>
            <a:r>
              <a:rPr lang="en-GB" dirty="0" smtClean="0">
                <a:solidFill>
                  <a:schemeClr val="bg1"/>
                </a:solidFill>
              </a:rPr>
              <a:t>Processing time c. 2 weeks</a:t>
            </a:r>
          </a:p>
          <a:p>
            <a:pPr marL="1371600" lvl="2" indent="-514350"/>
            <a:r>
              <a:rPr lang="en-GB" dirty="0" smtClean="0">
                <a:solidFill>
                  <a:schemeClr val="bg1"/>
                </a:solidFill>
              </a:rPr>
              <a:t>Up to 3 years (even 5!!!)</a:t>
            </a:r>
          </a:p>
          <a:p>
            <a:pPr marL="1371600" lvl="2" indent="-514350"/>
            <a:r>
              <a:rPr lang="en-GB" dirty="0" err="1" smtClean="0">
                <a:solidFill>
                  <a:schemeClr val="bg1"/>
                </a:solidFill>
              </a:rPr>
              <a:t>Parques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nacionales</a:t>
            </a:r>
            <a:r>
              <a:rPr lang="en-GB" dirty="0" smtClean="0">
                <a:solidFill>
                  <a:schemeClr val="bg1"/>
                </a:solidFill>
              </a:rPr>
              <a:t> excluded, require a separate permits</a:t>
            </a:r>
          </a:p>
          <a:p>
            <a:pPr marL="1371600" lvl="2" indent="-514350"/>
            <a:r>
              <a:rPr lang="en-GB" dirty="0" smtClean="0">
                <a:solidFill>
                  <a:schemeClr val="bg1"/>
                </a:solidFill>
              </a:rPr>
              <a:t>Specific or of all taxa/geographic areas</a:t>
            </a:r>
          </a:p>
          <a:p>
            <a:pPr marL="1371600" lvl="2" indent="-514350"/>
            <a:r>
              <a:rPr lang="en-GB" dirty="0" smtClean="0">
                <a:solidFill>
                  <a:schemeClr val="bg1"/>
                </a:solidFill>
              </a:rPr>
              <a:t>You can add/change participants – Brazil strategy???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Export permit (list of exported specimens, list of deposited specimens in Peru, </a:t>
            </a:r>
            <a:r>
              <a:rPr lang="en-GB" dirty="0" err="1" smtClean="0">
                <a:solidFill>
                  <a:schemeClr val="bg1"/>
                </a:solidFill>
              </a:rPr>
              <a:t>constancia</a:t>
            </a:r>
            <a:r>
              <a:rPr lang="en-GB" dirty="0" smtClean="0">
                <a:solidFill>
                  <a:schemeClr val="bg1"/>
                </a:solidFill>
              </a:rPr>
              <a:t> de </a:t>
            </a:r>
            <a:r>
              <a:rPr lang="en-GB" dirty="0" err="1" smtClean="0">
                <a:solidFill>
                  <a:schemeClr val="bg1"/>
                </a:solidFill>
              </a:rPr>
              <a:t>deposito</a:t>
            </a:r>
            <a:r>
              <a:rPr lang="en-GB" smtClean="0">
                <a:solidFill>
                  <a:schemeClr val="bg1"/>
                </a:solidFill>
              </a:rPr>
              <a:t>), ≥50</a:t>
            </a:r>
            <a:r>
              <a:rPr lang="en-GB" dirty="0" smtClean="0">
                <a:solidFill>
                  <a:schemeClr val="bg1"/>
                </a:solidFill>
              </a:rPr>
              <a:t>% dups need to remain </a:t>
            </a:r>
            <a:r>
              <a:rPr lang="en-GB" smtClean="0">
                <a:solidFill>
                  <a:schemeClr val="bg1"/>
                </a:solidFill>
              </a:rPr>
              <a:t>in Peru!!!</a:t>
            </a:r>
            <a:endParaRPr lang="en-GB" dirty="0" smtClean="0">
              <a:solidFill>
                <a:schemeClr val="bg1"/>
              </a:solidFill>
            </a:endParaRPr>
          </a:p>
          <a:p>
            <a:pPr marL="1371600" lvl="2" indent="-514350"/>
            <a:r>
              <a:rPr lang="en-GB" dirty="0" smtClean="0">
                <a:solidFill>
                  <a:schemeClr val="bg1"/>
                </a:solidFill>
              </a:rPr>
              <a:t>102 </a:t>
            </a:r>
            <a:r>
              <a:rPr lang="en-GB" dirty="0" err="1" smtClean="0">
                <a:solidFill>
                  <a:schemeClr val="bg1"/>
                </a:solidFill>
              </a:rPr>
              <a:t>nuevos</a:t>
            </a:r>
            <a:r>
              <a:rPr lang="en-GB" dirty="0" smtClean="0">
                <a:solidFill>
                  <a:schemeClr val="bg1"/>
                </a:solidFill>
              </a:rPr>
              <a:t> soles</a:t>
            </a:r>
          </a:p>
          <a:p>
            <a:pPr marL="1371600" lvl="2" indent="-514350"/>
            <a:r>
              <a:rPr lang="en-GB" dirty="0" smtClean="0">
                <a:solidFill>
                  <a:schemeClr val="bg1"/>
                </a:solidFill>
              </a:rPr>
              <a:t>Takes c. 1 week to prepare, and 2 weeks to come through</a:t>
            </a:r>
          </a:p>
          <a:p>
            <a:pPr marL="1371600" lvl="2" indent="-514350"/>
            <a:r>
              <a:rPr lang="en-GB" dirty="0" smtClean="0">
                <a:solidFill>
                  <a:schemeClr val="bg1"/>
                </a:solidFill>
              </a:rPr>
              <a:t>Checking of permits required at airport at point of exit (post or personal carrying)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Genetic resources permit (research proposal, </a:t>
            </a:r>
            <a:r>
              <a:rPr lang="en-GB" dirty="0" err="1" smtClean="0">
                <a:solidFill>
                  <a:schemeClr val="bg1"/>
                </a:solidFill>
              </a:rPr>
              <a:t>cartas</a:t>
            </a:r>
            <a:r>
              <a:rPr lang="en-GB" dirty="0" smtClean="0">
                <a:solidFill>
                  <a:schemeClr val="bg1"/>
                </a:solidFill>
              </a:rPr>
              <a:t> de </a:t>
            </a:r>
            <a:r>
              <a:rPr lang="en-GB" dirty="0" err="1" smtClean="0">
                <a:solidFill>
                  <a:schemeClr val="bg1"/>
                </a:solidFill>
              </a:rPr>
              <a:t>presentacion</a:t>
            </a:r>
            <a:r>
              <a:rPr lang="en-GB" dirty="0" smtClean="0">
                <a:solidFill>
                  <a:schemeClr val="bg1"/>
                </a:solidFill>
              </a:rPr>
              <a:t> para </a:t>
            </a:r>
            <a:r>
              <a:rPr lang="en-GB" dirty="0" err="1" smtClean="0">
                <a:solidFill>
                  <a:schemeClr val="bg1"/>
                </a:solidFill>
              </a:rPr>
              <a:t>cada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participante</a:t>
            </a:r>
            <a:r>
              <a:rPr lang="en-GB" dirty="0" smtClean="0">
                <a:solidFill>
                  <a:schemeClr val="bg1"/>
                </a:solidFill>
              </a:rPr>
              <a:t>, CV)</a:t>
            </a:r>
          </a:p>
          <a:p>
            <a:pPr marL="1371600" lvl="2" indent="-514350"/>
            <a:r>
              <a:rPr lang="en-GB" dirty="0" smtClean="0">
                <a:solidFill>
                  <a:schemeClr val="bg1"/>
                </a:solidFill>
              </a:rPr>
              <a:t>No cost</a:t>
            </a:r>
          </a:p>
          <a:p>
            <a:pPr marL="1371600" lvl="2" indent="-514350"/>
            <a:r>
              <a:rPr lang="en-GB" dirty="0" smtClean="0">
                <a:solidFill>
                  <a:schemeClr val="bg1"/>
                </a:solidFill>
              </a:rPr>
              <a:t>Slow processing of permit applications</a:t>
            </a:r>
          </a:p>
          <a:p>
            <a:pPr marL="1371600" lvl="2" indent="-514350"/>
            <a:r>
              <a:rPr lang="en-GB" dirty="0" smtClean="0">
                <a:solidFill>
                  <a:schemeClr val="bg1"/>
                </a:solidFill>
              </a:rPr>
              <a:t>Up to 5 years</a:t>
            </a:r>
          </a:p>
          <a:p>
            <a:pPr marL="1371600" lvl="2" indent="-514350"/>
            <a:r>
              <a:rPr lang="en-GB" dirty="0" smtClean="0">
                <a:solidFill>
                  <a:schemeClr val="bg1"/>
                </a:solidFill>
              </a:rPr>
              <a:t>Required from academic and non-academic projects</a:t>
            </a:r>
          </a:p>
          <a:p>
            <a:pPr marL="1371600" lvl="2" indent="-514350"/>
            <a:r>
              <a:rPr lang="en-GB" dirty="0" smtClean="0">
                <a:solidFill>
                  <a:schemeClr val="bg1"/>
                </a:solidFill>
              </a:rPr>
              <a:t>Process changing every year but stabilising and becoming more rapid (hopefully)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53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1977</TotalTime>
  <Words>269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Peru – collection permits</vt:lpstr>
      <vt:lpstr>PowerPoint Presentation</vt:lpstr>
      <vt:lpstr>PowerPoint Presentation</vt:lpstr>
      <vt:lpstr>PERMITS</vt:lpstr>
      <vt:lpstr>PERMITS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Tiina Sarkinen</dc:creator>
  <cp:lastModifiedBy>Tiina</cp:lastModifiedBy>
  <cp:revision>197</cp:revision>
  <cp:lastPrinted>2012-11-30T12:55:18Z</cp:lastPrinted>
  <dcterms:created xsi:type="dcterms:W3CDTF">2006-08-16T00:00:00Z</dcterms:created>
  <dcterms:modified xsi:type="dcterms:W3CDTF">2014-01-09T21:07:06Z</dcterms:modified>
</cp:coreProperties>
</file>